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375" r:id="rId2"/>
    <p:sldId id="527" r:id="rId3"/>
    <p:sldId id="522" r:id="rId4"/>
    <p:sldId id="504" r:id="rId5"/>
    <p:sldId id="532" r:id="rId6"/>
    <p:sldId id="525" r:id="rId7"/>
    <p:sldId id="528" r:id="rId8"/>
    <p:sldId id="526" r:id="rId9"/>
    <p:sldId id="517" r:id="rId10"/>
    <p:sldId id="518" r:id="rId11"/>
    <p:sldId id="269" r:id="rId12"/>
    <p:sldId id="534" r:id="rId13"/>
    <p:sldId id="535" r:id="rId14"/>
    <p:sldId id="533" r:id="rId15"/>
    <p:sldId id="52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1970"/>
    <a:srgbClr val="581F65"/>
    <a:srgbClr val="671A72"/>
    <a:srgbClr val="424242"/>
    <a:srgbClr val="AAE5BB"/>
    <a:srgbClr val="763B83"/>
    <a:srgbClr val="AFABAB"/>
    <a:srgbClr val="9B59B6"/>
    <a:srgbClr val="12F8B6"/>
    <a:srgbClr val="2BC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9"/>
    <p:restoredTop sz="94694"/>
  </p:normalViewPr>
  <p:slideViewPr>
    <p:cSldViewPr snapToGrid="0" snapToObjects="1">
      <p:cViewPr>
        <p:scale>
          <a:sx n="75" d="100"/>
          <a:sy n="75" d="100"/>
        </p:scale>
        <p:origin x="1432" y="1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0" d="100"/>
          <a:sy n="110" d="100"/>
        </p:scale>
        <p:origin x="314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A11E5-5087-5945-AC0D-B95DCDEDE24C}" type="datetimeFigureOut">
              <a:rPr lang="en-US" smtClean="0"/>
              <a:t>4/5/19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F52-ABF3-A440-9C9B-3B3C7FC3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64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33F52-ABF3-A440-9C9B-3B3C7FC3E5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90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33F52-ABF3-A440-9C9B-3B3C7FC3E5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86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www.morningstar.com</a:t>
            </a:r>
            <a:r>
              <a:rPr lang="en-US" dirty="0"/>
              <a:t>/content/dam/marketing/shared/pdfs/Research/USFundFeeStudyApr2018.pdf?cid=EMQ_</a:t>
            </a:r>
          </a:p>
          <a:p>
            <a:r>
              <a:rPr lang="en-US" dirty="0"/>
              <a:t>http://</a:t>
            </a:r>
            <a:r>
              <a:rPr lang="en-US" dirty="0" err="1"/>
              <a:t>www.usfunds.com</a:t>
            </a:r>
            <a:r>
              <a:rPr lang="en-US" dirty="0"/>
              <a:t>/investor-library/frank-talk/are-we-headed-for-a-passive-index-meltdown/#.W_QxzxP7TxU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33F52-ABF3-A440-9C9B-3B3C7FC3E5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05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33F52-ABF3-A440-9C9B-3B3C7FC3E5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2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www.morningstar.com</a:t>
            </a:r>
            <a:r>
              <a:rPr lang="en-US" dirty="0"/>
              <a:t>/content/dam/marketing/shared/pdfs/Research/USFundFeeStudyApr2018.pdf?cid=EMQ_</a:t>
            </a:r>
          </a:p>
          <a:p>
            <a:r>
              <a:rPr lang="en-US" dirty="0"/>
              <a:t>http://</a:t>
            </a:r>
            <a:r>
              <a:rPr lang="en-US" dirty="0" err="1"/>
              <a:t>www.usfunds.com</a:t>
            </a:r>
            <a:r>
              <a:rPr lang="en-US" dirty="0"/>
              <a:t>/investor-library/frank-talk/are-we-headed-for-a-passive-index-meltdown/#.W_QxzxP7TxU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33F52-ABF3-A440-9C9B-3B3C7FC3E5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64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www.morningstar.com</a:t>
            </a:r>
            <a:r>
              <a:rPr lang="en-US" dirty="0"/>
              <a:t>/content/dam/marketing/shared/pdfs/Research/USFundFeeStudyApr2018.pdf?cid=EMQ_</a:t>
            </a:r>
          </a:p>
          <a:p>
            <a:r>
              <a:rPr lang="en-US" dirty="0"/>
              <a:t>http://</a:t>
            </a:r>
            <a:r>
              <a:rPr lang="en-US" dirty="0" err="1"/>
              <a:t>www.usfunds.com</a:t>
            </a:r>
            <a:r>
              <a:rPr lang="en-US" dirty="0"/>
              <a:t>/investor-library/frank-talk/are-we-headed-for-a-passive-index-meltdown/#.W_QxzxP7TxU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33F52-ABF3-A440-9C9B-3B3C7FC3E5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55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www.morningstar.com</a:t>
            </a:r>
            <a:r>
              <a:rPr lang="en-US" dirty="0"/>
              <a:t>/content/dam/marketing/shared/pdfs/Research/USFundFeeStudyApr2018.pdf?cid=EMQ_</a:t>
            </a:r>
          </a:p>
          <a:p>
            <a:r>
              <a:rPr lang="en-US" dirty="0"/>
              <a:t>http://</a:t>
            </a:r>
            <a:r>
              <a:rPr lang="en-US" dirty="0" err="1"/>
              <a:t>www.usfunds.com</a:t>
            </a:r>
            <a:r>
              <a:rPr lang="en-US" dirty="0"/>
              <a:t>/investor-library/frank-talk/are-we-headed-for-a-passive-index-meltdown/#.W_QxzxP7TxU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33F52-ABF3-A440-9C9B-3B3C7FC3E5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51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www.ey.com</a:t>
            </a:r>
            <a:r>
              <a:rPr lang="en-US" dirty="0"/>
              <a:t>/Publication/</a:t>
            </a:r>
            <a:r>
              <a:rPr lang="en-US" dirty="0" err="1"/>
              <a:t>vwLUAssets</a:t>
            </a:r>
            <a:r>
              <a:rPr lang="en-US" dirty="0"/>
              <a:t>/ey-global-etf-survey-2017/$FILE/ey-global-etf-survey-2017.pdf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33F52-ABF3-A440-9C9B-3B3C7FC3E5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30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www.ey.com</a:t>
            </a:r>
            <a:r>
              <a:rPr lang="en-US" dirty="0"/>
              <a:t>/Publication/</a:t>
            </a:r>
            <a:r>
              <a:rPr lang="en-US" dirty="0" err="1"/>
              <a:t>vwLUAssets</a:t>
            </a:r>
            <a:r>
              <a:rPr lang="en-US" dirty="0"/>
              <a:t>/ey-global-etf-survey-2017/$FILE/ey-global-etf-survey-2017.pdf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33F52-ABF3-A440-9C9B-3B3C7FC3E5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66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www.ey.com</a:t>
            </a:r>
            <a:r>
              <a:rPr lang="en-US" dirty="0"/>
              <a:t>/Publication/</a:t>
            </a:r>
            <a:r>
              <a:rPr lang="en-US" dirty="0" err="1"/>
              <a:t>vwLUAssets</a:t>
            </a:r>
            <a:r>
              <a:rPr lang="en-US" dirty="0"/>
              <a:t>/ey-global-etf-survey-2017/$FILE/ey-global-etf-survey-2017.pdf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33F52-ABF3-A440-9C9B-3B3C7FC3E5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62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www.ey.com</a:t>
            </a:r>
            <a:r>
              <a:rPr lang="en-US" dirty="0"/>
              <a:t>/Publication/</a:t>
            </a:r>
            <a:r>
              <a:rPr lang="en-US" dirty="0" err="1"/>
              <a:t>vwLUAssets</a:t>
            </a:r>
            <a:r>
              <a:rPr lang="en-US" dirty="0"/>
              <a:t>/ey-global-etf-survey-2017/$FILE/ey-global-etf-survey-2017.pdf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33F52-ABF3-A440-9C9B-3B3C7FC3E5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90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33F52-ABF3-A440-9C9B-3B3C7FC3E5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7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EC53D-43A1-B949-B595-CEF2A724A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07B68-F9C9-C948-9FFE-1C1E4C9D2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1DFA8-2F00-294B-8D82-ECC47C9FF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DB95A-E308-1543-8749-E84D91193144}" type="datetime1">
              <a:rPr lang="en-GB" smtClean="0"/>
              <a:t>05/04/2019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4DED7-08DC-1D41-9DD0-C18F3B67F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9AAC8-A559-8F41-940E-EDB6EE1B3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496-959A-DB41-AD71-F5869A928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84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8456-EB62-7D43-B3E8-EB6A3F9C2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64272-8542-3447-9601-781CE9719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80D74-7333-E941-9BDB-428F2B8A6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C7200-EFBB-E946-B810-2BE4BCCD7F9A}" type="datetime1">
              <a:rPr lang="en-GB" smtClean="0"/>
              <a:t>05/04/2019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B54A3-7033-B24A-AFF4-9942194C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2C6CF-EF60-D944-BFF3-28FFC64F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496-959A-DB41-AD71-F5869A928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1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BF4E71-8458-3443-A592-764430337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6FF33C-9D91-6149-8E7A-666B903AC9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4F55-690A-7943-89A8-57221E94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14F8C-AB36-7640-BBCF-ADFCA6913603}" type="datetime1">
              <a:rPr lang="en-GB" smtClean="0"/>
              <a:t>05/04/2019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9EE8A-6559-964E-A44D-E3351C657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EB24A-BA9F-404B-A80D-65D13C200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496-959A-DB41-AD71-F5869A928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14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4C48-94D8-1340-ADE3-C4A5291B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0CC3A-94A0-4E42-B2B6-B7139692C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C695F-E04F-0243-AA9D-781B63BDF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091AC-B9C2-EB41-92F5-697C56133F35}" type="datetime1">
              <a:rPr lang="en-GB" smtClean="0"/>
              <a:t>05/04/2019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65123-0FBB-784A-A1E8-CFA49F912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32564-1850-5A41-967C-C083A5B2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496-959A-DB41-AD71-F5869A928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7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0406-A277-5A4B-915B-CAB4D9C0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F47EF-A007-9844-9E46-0B7B70CF6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658E2-FAA1-7246-84CA-902636800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812F6-DC2C-3041-88E3-32377C8B318A}" type="datetime1">
              <a:rPr lang="en-GB" smtClean="0"/>
              <a:t>05/04/2019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D48F7-3B85-8442-9BCC-6ED16BF0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CC012-DDD1-834D-A958-B574ABB63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496-959A-DB41-AD71-F5869A928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98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75F9F-3825-A941-BF37-6289ADB1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894CD-B93A-9B46-BDDA-547E0AB27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DDB3F-9D23-2B47-A8F9-EE434CB53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75DAD-35B5-0247-A0BB-03CD686F0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69EE-7B7D-2C43-BF73-76C693E4736E}" type="datetime1">
              <a:rPr lang="en-GB" smtClean="0"/>
              <a:t>05/04/2019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977F8-CB04-164B-B480-231C51D11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D769E-D784-7343-8AE1-F60C0B7AA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496-959A-DB41-AD71-F5869A928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30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5A62-2816-3B44-A05B-DC6E19E71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6D103-E251-284E-816C-51F705DDE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D6925-78F6-0043-8E84-ADEF2DF96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E0B74-D210-F345-A099-3E857314DF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9FC5EB-DDE9-A046-8DDC-E5E796FC63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A102D2-29A5-844E-9215-5795A498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3C94-B4B0-844C-833A-177F79B4DB2B}" type="datetime1">
              <a:rPr lang="en-GB" smtClean="0"/>
              <a:t>05/04/2019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46053B-361F-6949-82C8-20FE3E288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C23BEE-11E2-FE47-9A12-AC76F7AB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496-959A-DB41-AD71-F5869A928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29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DE80-1FE3-8D4C-BC86-7F5BDC68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2BA54-8C1F-B845-84BE-4C41A1808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DA5BC-EDBA-AB48-A81A-B2EF991793BE}" type="datetime1">
              <a:rPr lang="en-GB" smtClean="0"/>
              <a:t>05/04/2019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48AE9-7A03-CA46-B411-95B61C2B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55FFF-7CFD-8A47-949B-AD96498A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496-959A-DB41-AD71-F5869A928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0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DE35FE-3066-6A43-BB89-6FC99625B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2388-8D36-064F-A143-5598A45EACC8}" type="datetime1">
              <a:rPr lang="en-GB" smtClean="0"/>
              <a:t>05/04/2019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A1A386-4F59-834D-A116-CC27E214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747FF-6EB5-714F-A4DB-479D600B4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496-959A-DB41-AD71-F5869A928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29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A3E3-D85C-9346-A1C2-8EE3C1DA7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6A1BF-E3D9-2144-9683-20DE84B11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F5119-BB37-3C4F-861C-D371BAFA9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B4603-C8CC-7648-BA59-E797B580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57EDA-10B1-C34B-A8D0-A764F6D876E2}" type="datetime1">
              <a:rPr lang="en-GB" smtClean="0"/>
              <a:t>05/04/2019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663D7-1914-634C-A8E9-7F8FC6D12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6E665-846B-654A-973B-96C5378CE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496-959A-DB41-AD71-F5869A928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4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5772B-B81F-434E-BB13-68071901C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A95B4F-7809-DC46-B677-1C9E8B396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5866E-942F-C846-9972-875628FB5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0123B-4549-234F-8B59-B3AABE63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23109-910F-B74B-9E8C-59E10A8BCF16}" type="datetime1">
              <a:rPr lang="en-GB" smtClean="0"/>
              <a:t>05/04/2019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590EE-E119-F042-A154-32C82EDD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0D5D4-7944-6A4B-BE7A-E492D51B0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F4496-959A-DB41-AD71-F5869A928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69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085E00-C35B-C44C-9305-9265F49EF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59D0F-DB00-3443-8756-A4B2DEE95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38F33-B87C-4F48-B9AE-1F24D5325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417B0-55F7-1049-B06B-E0DB9A4572BF}" type="datetime1">
              <a:rPr lang="en-GB" smtClean="0"/>
              <a:t>05/04/2019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A2884-2826-084F-A5A4-5800D5A24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1A2D5-066F-424A-A51C-9FC7CDC73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F4496-959A-DB41-AD71-F5869A928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6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10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10" Type="http://schemas.openxmlformats.org/officeDocument/2006/relationships/image" Target="../media/image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.png"/><Relationship Id="rId5" Type="http://schemas.openxmlformats.org/officeDocument/2006/relationships/image" Target="../media/image19.svg"/><Relationship Id="rId10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E25549-9815-0240-93CE-D1A567505DC4}"/>
              </a:ext>
            </a:extLst>
          </p:cNvPr>
          <p:cNvSpPr txBox="1"/>
          <p:nvPr/>
        </p:nvSpPr>
        <p:spPr>
          <a:xfrm>
            <a:off x="3614034" y="3951914"/>
            <a:ext cx="4963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71A72"/>
                </a:solidFill>
              </a:rPr>
              <a:t>Data Transparency in Fund Investment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11184-0F1B-034D-882C-EDAF16336B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9061" y="1981200"/>
            <a:ext cx="2573867" cy="144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63199E-9114-B64A-A55B-2ECB7F34C26B}"/>
              </a:ext>
            </a:extLst>
          </p:cNvPr>
          <p:cNvSpPr txBox="1"/>
          <p:nvPr/>
        </p:nvSpPr>
        <p:spPr>
          <a:xfrm>
            <a:off x="4047039" y="3167084"/>
            <a:ext cx="40979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671A72"/>
                </a:solidFill>
                <a:latin typeface="Bariol" panose="02000506040000020003" pitchFamily="2" charset="0"/>
              </a:rPr>
              <a:t>Tokenblocks</a:t>
            </a:r>
          </a:p>
        </p:txBody>
      </p:sp>
    </p:spTree>
    <p:extLst>
      <p:ext uri="{BB962C8B-B14F-4D97-AF65-F5344CB8AC3E}">
        <p14:creationId xmlns:p14="http://schemas.microsoft.com/office/powerpoint/2010/main" val="2457593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 descr="Team">
            <a:extLst>
              <a:ext uri="{FF2B5EF4-FFF2-40B4-BE49-F238E27FC236}">
                <a16:creationId xmlns:a16="http://schemas.microsoft.com/office/drawing/2014/main" id="{DB0D28F4-0F1C-0643-9E0F-9D94DB00D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6140" y="2714328"/>
            <a:ext cx="1423632" cy="142363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40BA4E3-DE15-874A-B9DD-2AAB5926650E}"/>
              </a:ext>
            </a:extLst>
          </p:cNvPr>
          <p:cNvSpPr txBox="1"/>
          <p:nvPr/>
        </p:nvSpPr>
        <p:spPr>
          <a:xfrm>
            <a:off x="2142196" y="4033261"/>
            <a:ext cx="1467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71A72"/>
                </a:solidFill>
              </a:rPr>
              <a:t>Investor</a:t>
            </a:r>
          </a:p>
        </p:txBody>
      </p:sp>
      <p:pic>
        <p:nvPicPr>
          <p:cNvPr id="101" name="Graphic 100" descr="Safe">
            <a:extLst>
              <a:ext uri="{FF2B5EF4-FFF2-40B4-BE49-F238E27FC236}">
                <a16:creationId xmlns:a16="http://schemas.microsoft.com/office/drawing/2014/main" id="{B265A2FC-2AB6-B545-A370-0BC1C6496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139" y="5051222"/>
            <a:ext cx="1271629" cy="1271629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B3F5E61-2513-474A-B1E7-C8CE2C5EBA19}"/>
              </a:ext>
            </a:extLst>
          </p:cNvPr>
          <p:cNvSpPr txBox="1"/>
          <p:nvPr/>
        </p:nvSpPr>
        <p:spPr>
          <a:xfrm>
            <a:off x="5041049" y="6249966"/>
            <a:ext cx="1829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671A72"/>
                </a:solidFill>
              </a:rPr>
              <a:t>Custodian</a:t>
            </a:r>
          </a:p>
        </p:txBody>
      </p:sp>
      <p:pic>
        <p:nvPicPr>
          <p:cNvPr id="103" name="Graphic 102" descr="List_LTR">
            <a:extLst>
              <a:ext uri="{FF2B5EF4-FFF2-40B4-BE49-F238E27FC236}">
                <a16:creationId xmlns:a16="http://schemas.microsoft.com/office/drawing/2014/main" id="{C3EA775D-C30F-E34A-A62A-646026635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3093" y="93018"/>
            <a:ext cx="1483722" cy="1483722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C294492F-6A90-164E-B641-195E2A7A6B1A}"/>
              </a:ext>
            </a:extLst>
          </p:cNvPr>
          <p:cNvSpPr txBox="1"/>
          <p:nvPr/>
        </p:nvSpPr>
        <p:spPr>
          <a:xfrm>
            <a:off x="3573542" y="1507281"/>
            <a:ext cx="476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671A72"/>
                </a:solidFill>
              </a:rPr>
              <a:t>Transfer Agent</a:t>
            </a:r>
          </a:p>
        </p:txBody>
      </p:sp>
      <p:pic>
        <p:nvPicPr>
          <p:cNvPr id="105" name="Graphic 104" descr="Bank">
            <a:extLst>
              <a:ext uri="{FF2B5EF4-FFF2-40B4-BE49-F238E27FC236}">
                <a16:creationId xmlns:a16="http://schemas.microsoft.com/office/drawing/2014/main" id="{358D5070-B681-F142-A25C-C81B3FC04E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73658" y="2714328"/>
            <a:ext cx="1218928" cy="1218928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93C8AA16-A04D-0243-81A4-7D37ACC8BCEE}"/>
              </a:ext>
            </a:extLst>
          </p:cNvPr>
          <p:cNvSpPr txBox="1"/>
          <p:nvPr/>
        </p:nvSpPr>
        <p:spPr>
          <a:xfrm>
            <a:off x="7421094" y="3859396"/>
            <a:ext cx="312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671A72"/>
                </a:solidFill>
              </a:rPr>
              <a:t>Hedge Fund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195771A-90EB-9945-8F3A-29D64BA80696}"/>
              </a:ext>
            </a:extLst>
          </p:cNvPr>
          <p:cNvCxnSpPr>
            <a:cxnSpLocks/>
          </p:cNvCxnSpPr>
          <p:nvPr/>
        </p:nvCxnSpPr>
        <p:spPr>
          <a:xfrm>
            <a:off x="6466788" y="3416717"/>
            <a:ext cx="1906870" cy="0"/>
          </a:xfrm>
          <a:prstGeom prst="straightConnector1">
            <a:avLst/>
          </a:prstGeom>
          <a:ln w="76200">
            <a:solidFill>
              <a:srgbClr val="581F6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BEB425-10CA-F640-BBD8-50A3F2EAE122}"/>
              </a:ext>
            </a:extLst>
          </p:cNvPr>
          <p:cNvCxnSpPr>
            <a:cxnSpLocks/>
            <a:endCxn id="99" idx="3"/>
          </p:cNvCxnSpPr>
          <p:nvPr/>
        </p:nvCxnSpPr>
        <p:spPr>
          <a:xfrm flipH="1">
            <a:off x="3509772" y="3426144"/>
            <a:ext cx="1901214" cy="0"/>
          </a:xfrm>
          <a:prstGeom prst="straightConnector1">
            <a:avLst/>
          </a:prstGeom>
          <a:ln w="76200">
            <a:solidFill>
              <a:srgbClr val="581F6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A96A6D-457A-A741-AA12-16FA5F8A1F3E}"/>
              </a:ext>
            </a:extLst>
          </p:cNvPr>
          <p:cNvCxnSpPr>
            <a:cxnSpLocks/>
          </p:cNvCxnSpPr>
          <p:nvPr/>
        </p:nvCxnSpPr>
        <p:spPr>
          <a:xfrm flipH="1" flipV="1">
            <a:off x="5938796" y="1959519"/>
            <a:ext cx="15439" cy="981644"/>
          </a:xfrm>
          <a:prstGeom prst="straightConnector1">
            <a:avLst/>
          </a:prstGeom>
          <a:ln w="76200">
            <a:solidFill>
              <a:srgbClr val="581F6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017EB0-EBE2-AE41-873D-47CAB9C03BAA}"/>
              </a:ext>
            </a:extLst>
          </p:cNvPr>
          <p:cNvCxnSpPr>
            <a:cxnSpLocks/>
          </p:cNvCxnSpPr>
          <p:nvPr/>
        </p:nvCxnSpPr>
        <p:spPr>
          <a:xfrm>
            <a:off x="5956100" y="3933256"/>
            <a:ext cx="0" cy="1117966"/>
          </a:xfrm>
          <a:prstGeom prst="straightConnector1">
            <a:avLst/>
          </a:prstGeom>
          <a:ln w="76200">
            <a:solidFill>
              <a:srgbClr val="581F6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C909AB7-1A6E-EC40-A9C2-3C881830B16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28423" y="0"/>
            <a:ext cx="1565734" cy="880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E56A7B-6068-864D-A6A2-621F95806BF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4418" y="2891805"/>
            <a:ext cx="1866353" cy="104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47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A41A69A-D961-1D4D-9296-8370611F86CD}"/>
              </a:ext>
            </a:extLst>
          </p:cNvPr>
          <p:cNvSpPr/>
          <p:nvPr/>
        </p:nvSpPr>
        <p:spPr>
          <a:xfrm>
            <a:off x="2825960" y="799923"/>
            <a:ext cx="2098037" cy="2098037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2CDAC9-05F1-284C-B54D-82EAFFE629BF}"/>
              </a:ext>
            </a:extLst>
          </p:cNvPr>
          <p:cNvSpPr/>
          <p:nvPr/>
        </p:nvSpPr>
        <p:spPr>
          <a:xfrm>
            <a:off x="7137411" y="607413"/>
            <a:ext cx="2109560" cy="21095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E64799-A90E-B549-A493-427663576100}"/>
              </a:ext>
            </a:extLst>
          </p:cNvPr>
          <p:cNvSpPr txBox="1"/>
          <p:nvPr/>
        </p:nvSpPr>
        <p:spPr>
          <a:xfrm>
            <a:off x="2918803" y="2977482"/>
            <a:ext cx="2703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671A72"/>
                </a:solidFill>
              </a:rPr>
              <a:t>Phil - CEO</a:t>
            </a:r>
            <a:endParaRPr lang="en-US" sz="4000" dirty="0">
              <a:solidFill>
                <a:srgbClr val="671A7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031770-79F1-C544-BFA9-0E695ADD00D2}"/>
              </a:ext>
            </a:extLst>
          </p:cNvPr>
          <p:cNvSpPr txBox="1"/>
          <p:nvPr/>
        </p:nvSpPr>
        <p:spPr>
          <a:xfrm>
            <a:off x="7297736" y="2861476"/>
            <a:ext cx="332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671A72"/>
                </a:solidFill>
              </a:rPr>
              <a:t>Tom - CTO</a:t>
            </a:r>
            <a:endParaRPr lang="en-GB" sz="3600" dirty="0">
              <a:solidFill>
                <a:srgbClr val="671A7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B88BD-CF89-1442-BF85-201812757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51" y="5396088"/>
            <a:ext cx="2663254" cy="1331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8887D-CBAF-7C4D-9E8F-6CF443E99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6971" y="3673117"/>
            <a:ext cx="1834940" cy="12606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23F5D3-2E85-EB48-90CF-35A5D51DB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825" y="3875463"/>
            <a:ext cx="1331626" cy="13316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F7457A-D669-0242-9500-1FDAD6DDFF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6971" y="5222728"/>
            <a:ext cx="2095976" cy="13274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CF110A-96CE-A14E-BE50-E55268C2C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8297" y="5207089"/>
            <a:ext cx="2069758" cy="13520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2611A1-C73C-244F-AD37-2AB5EFF83B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8640" y="3637050"/>
            <a:ext cx="3048000" cy="138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BE83F9-CFC8-394C-83D7-4E2E3238ECD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28423" y="0"/>
            <a:ext cx="1565734" cy="88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11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4704C81B-008E-5A4E-8095-BA7086694CB6}"/>
              </a:ext>
            </a:extLst>
          </p:cNvPr>
          <p:cNvSpPr txBox="1"/>
          <p:nvPr/>
        </p:nvSpPr>
        <p:spPr>
          <a:xfrm>
            <a:off x="3901274" y="4388036"/>
            <a:ext cx="44758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671A72"/>
                </a:solidFill>
              </a:rPr>
              <a:t>£250,000</a:t>
            </a:r>
            <a:endParaRPr lang="en-US" sz="8000" dirty="0">
              <a:solidFill>
                <a:srgbClr val="671A7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407168-84AD-A145-8280-B6DB5EEDAF7A}"/>
              </a:ext>
            </a:extLst>
          </p:cNvPr>
          <p:cNvSpPr txBox="1"/>
          <p:nvPr/>
        </p:nvSpPr>
        <p:spPr>
          <a:xfrm>
            <a:off x="1116359" y="3321214"/>
            <a:ext cx="10394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671A72"/>
                </a:solidFill>
              </a:rPr>
              <a:t>Top 3 largest HF investor in the UK</a:t>
            </a:r>
            <a:endParaRPr lang="en-US" sz="4800" dirty="0">
              <a:solidFill>
                <a:srgbClr val="671A7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063D262-32FC-3348-8BF0-8E43C59A2388}"/>
              </a:ext>
            </a:extLst>
          </p:cNvPr>
          <p:cNvSpPr/>
          <p:nvPr/>
        </p:nvSpPr>
        <p:spPr>
          <a:xfrm>
            <a:off x="2130459" y="1036948"/>
            <a:ext cx="1348033" cy="1348033"/>
          </a:xfrm>
          <a:prstGeom prst="ellipse">
            <a:avLst/>
          </a:prstGeom>
          <a:solidFill>
            <a:srgbClr val="671A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F6DB30-6767-844E-9873-3FE9C659CCEF}"/>
              </a:ext>
            </a:extLst>
          </p:cNvPr>
          <p:cNvSpPr/>
          <p:nvPr/>
        </p:nvSpPr>
        <p:spPr>
          <a:xfrm>
            <a:off x="4354950" y="1036948"/>
            <a:ext cx="1348033" cy="1348033"/>
          </a:xfrm>
          <a:prstGeom prst="ellipse">
            <a:avLst/>
          </a:prstGeom>
          <a:solidFill>
            <a:srgbClr val="671A72">
              <a:alpha val="74902"/>
            </a:srgbClr>
          </a:solidFill>
          <a:ln w="38100">
            <a:solidFill>
              <a:srgbClr val="671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DA2254-FBE5-704E-BCD0-1C9D174DEE20}"/>
              </a:ext>
            </a:extLst>
          </p:cNvPr>
          <p:cNvSpPr/>
          <p:nvPr/>
        </p:nvSpPr>
        <p:spPr>
          <a:xfrm>
            <a:off x="6579441" y="1036947"/>
            <a:ext cx="1348033" cy="1348033"/>
          </a:xfrm>
          <a:prstGeom prst="ellipse">
            <a:avLst/>
          </a:prstGeom>
          <a:solidFill>
            <a:srgbClr val="671A72">
              <a:alpha val="50196"/>
            </a:srgbClr>
          </a:solidFill>
          <a:ln w="38100">
            <a:solidFill>
              <a:srgbClr val="671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499132-C253-3343-943D-DCDF0024C02A}"/>
              </a:ext>
            </a:extLst>
          </p:cNvPr>
          <p:cNvSpPr/>
          <p:nvPr/>
        </p:nvSpPr>
        <p:spPr>
          <a:xfrm>
            <a:off x="8803932" y="1036946"/>
            <a:ext cx="1348033" cy="1348033"/>
          </a:xfrm>
          <a:prstGeom prst="ellipse">
            <a:avLst/>
          </a:prstGeom>
          <a:noFill/>
          <a:ln w="38100">
            <a:solidFill>
              <a:srgbClr val="671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BBB1E-4E18-B84A-8455-D055EFF3D346}"/>
              </a:ext>
            </a:extLst>
          </p:cNvPr>
          <p:cNvSpPr txBox="1"/>
          <p:nvPr/>
        </p:nvSpPr>
        <p:spPr>
          <a:xfrm>
            <a:off x="1663115" y="2454047"/>
            <a:ext cx="2369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71A72"/>
                </a:solidFill>
              </a:rPr>
              <a:t>Accelerator</a:t>
            </a:r>
            <a:endParaRPr lang="en-US" sz="2800" dirty="0">
              <a:solidFill>
                <a:srgbClr val="671A7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E9B3B2-AB1D-0948-A449-3D3039918DA6}"/>
              </a:ext>
            </a:extLst>
          </p:cNvPr>
          <p:cNvSpPr txBox="1"/>
          <p:nvPr/>
        </p:nvSpPr>
        <p:spPr>
          <a:xfrm>
            <a:off x="4032577" y="2454047"/>
            <a:ext cx="2369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71A72"/>
                </a:solidFill>
              </a:rPr>
              <a:t>Market Fit</a:t>
            </a:r>
            <a:endParaRPr lang="en-US" sz="2800" dirty="0">
              <a:solidFill>
                <a:srgbClr val="671A7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AF687-F4B9-4A42-9D6D-07E5F72BDA94}"/>
              </a:ext>
            </a:extLst>
          </p:cNvPr>
          <p:cNvSpPr txBox="1"/>
          <p:nvPr/>
        </p:nvSpPr>
        <p:spPr>
          <a:xfrm>
            <a:off x="6693181" y="2419810"/>
            <a:ext cx="1120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71A72"/>
                </a:solidFill>
              </a:rPr>
              <a:t>Seed</a:t>
            </a:r>
            <a:endParaRPr lang="en-US" sz="2800" dirty="0">
              <a:solidFill>
                <a:srgbClr val="671A7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A4C867-747F-0645-8EAC-BBC4EA3C2FB1}"/>
              </a:ext>
            </a:extLst>
          </p:cNvPr>
          <p:cNvSpPr txBox="1"/>
          <p:nvPr/>
        </p:nvSpPr>
        <p:spPr>
          <a:xfrm>
            <a:off x="8644381" y="2419810"/>
            <a:ext cx="182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71A72"/>
                </a:solidFill>
              </a:rPr>
              <a:t>Sandbox</a:t>
            </a:r>
            <a:endParaRPr lang="en-US" sz="2800" dirty="0">
              <a:solidFill>
                <a:srgbClr val="671A72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CF9B36-CCFE-D548-87E2-1A2032625280}"/>
              </a:ext>
            </a:extLst>
          </p:cNvPr>
          <p:cNvCxnSpPr>
            <a:stCxn id="2" idx="6"/>
            <a:endCxn id="9" idx="2"/>
          </p:cNvCxnSpPr>
          <p:nvPr/>
        </p:nvCxnSpPr>
        <p:spPr>
          <a:xfrm>
            <a:off x="3478492" y="1710965"/>
            <a:ext cx="876458" cy="0"/>
          </a:xfrm>
          <a:prstGeom prst="line">
            <a:avLst/>
          </a:prstGeom>
          <a:ln w="76200">
            <a:solidFill>
              <a:srgbClr val="671A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B09E81-307F-C84E-94B7-6D70F5A28490}"/>
              </a:ext>
            </a:extLst>
          </p:cNvPr>
          <p:cNvCxnSpPr/>
          <p:nvPr/>
        </p:nvCxnSpPr>
        <p:spPr>
          <a:xfrm>
            <a:off x="5702983" y="1710965"/>
            <a:ext cx="876458" cy="0"/>
          </a:xfrm>
          <a:prstGeom prst="line">
            <a:avLst/>
          </a:prstGeom>
          <a:ln w="76200">
            <a:solidFill>
              <a:srgbClr val="671A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8D03FC-FFA0-2540-9994-3E7E46DB6E6B}"/>
              </a:ext>
            </a:extLst>
          </p:cNvPr>
          <p:cNvCxnSpPr/>
          <p:nvPr/>
        </p:nvCxnSpPr>
        <p:spPr>
          <a:xfrm>
            <a:off x="7938943" y="1710965"/>
            <a:ext cx="876458" cy="0"/>
          </a:xfrm>
          <a:prstGeom prst="line">
            <a:avLst/>
          </a:prstGeom>
          <a:ln w="76200">
            <a:solidFill>
              <a:srgbClr val="671A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CD1339-6CC9-6541-8714-D7EC877CC808}"/>
              </a:ext>
            </a:extLst>
          </p:cNvPr>
          <p:cNvCxnSpPr/>
          <p:nvPr/>
        </p:nvCxnSpPr>
        <p:spPr>
          <a:xfrm>
            <a:off x="10151965" y="1710965"/>
            <a:ext cx="876458" cy="0"/>
          </a:xfrm>
          <a:prstGeom prst="line">
            <a:avLst/>
          </a:prstGeom>
          <a:ln w="76200">
            <a:solidFill>
              <a:srgbClr val="671A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ED48C1-10ED-7349-84DF-702367B5A14D}"/>
              </a:ext>
            </a:extLst>
          </p:cNvPr>
          <p:cNvCxnSpPr/>
          <p:nvPr/>
        </p:nvCxnSpPr>
        <p:spPr>
          <a:xfrm>
            <a:off x="1254001" y="1710965"/>
            <a:ext cx="876458" cy="0"/>
          </a:xfrm>
          <a:prstGeom prst="line">
            <a:avLst/>
          </a:prstGeom>
          <a:ln w="76200">
            <a:solidFill>
              <a:srgbClr val="671A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35CBF4A-20F6-2744-B215-1BE482C4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28423" y="0"/>
            <a:ext cx="1565734" cy="88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06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11184-0F1B-034D-882C-EDAF16336B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9061" y="1981200"/>
            <a:ext cx="2573867" cy="144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63199E-9114-B64A-A55B-2ECB7F34C26B}"/>
              </a:ext>
            </a:extLst>
          </p:cNvPr>
          <p:cNvSpPr txBox="1"/>
          <p:nvPr/>
        </p:nvSpPr>
        <p:spPr>
          <a:xfrm>
            <a:off x="4047039" y="3167084"/>
            <a:ext cx="40979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671A72"/>
                </a:solidFill>
                <a:latin typeface="Bariol" panose="02000506040000020003" pitchFamily="2" charset="0"/>
              </a:rPr>
              <a:t>Tokenblocks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8B543-48DD-E14B-9FC8-EE5228B45543}"/>
              </a:ext>
            </a:extLst>
          </p:cNvPr>
          <p:cNvSpPr txBox="1"/>
          <p:nvPr/>
        </p:nvSpPr>
        <p:spPr>
          <a:xfrm>
            <a:off x="3056766" y="3951914"/>
            <a:ext cx="607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71A72"/>
                </a:solidFill>
              </a:rPr>
              <a:t>For a demo please contact phil@tokenblocks.io</a:t>
            </a:r>
          </a:p>
        </p:txBody>
      </p:sp>
    </p:spTree>
    <p:extLst>
      <p:ext uri="{BB962C8B-B14F-4D97-AF65-F5344CB8AC3E}">
        <p14:creationId xmlns:p14="http://schemas.microsoft.com/office/powerpoint/2010/main" val="2269221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FAA3D62-7254-F440-B0F0-8D2A7976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2F7B6"/>
              </a:clrFrom>
              <a:clrTo>
                <a:srgbClr val="12F7B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3104" y="6025110"/>
            <a:ext cx="655760" cy="71393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60E4B32-5D45-9943-9D6E-D36E06E36A4D}"/>
              </a:ext>
            </a:extLst>
          </p:cNvPr>
          <p:cNvGrpSpPr/>
          <p:nvPr/>
        </p:nvGrpSpPr>
        <p:grpSpPr>
          <a:xfrm>
            <a:off x="696402" y="1560480"/>
            <a:ext cx="10686702" cy="3804895"/>
            <a:chOff x="1006287" y="968811"/>
            <a:chExt cx="8422342" cy="29986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4054AE2-0409-0C4B-9C68-C29F59E59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50580"/>
            <a:stretch/>
          </p:blipFill>
          <p:spPr>
            <a:xfrm>
              <a:off x="1006287" y="968811"/>
              <a:ext cx="4211171" cy="289049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F4AE8A-776B-C544-BF51-CF86CF3FE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49420"/>
            <a:stretch/>
          </p:blipFill>
          <p:spPr>
            <a:xfrm>
              <a:off x="5217458" y="1009152"/>
              <a:ext cx="4211171" cy="2958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6758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4704C81B-008E-5A4E-8095-BA7086694CB6}"/>
              </a:ext>
            </a:extLst>
          </p:cNvPr>
          <p:cNvSpPr txBox="1"/>
          <p:nvPr/>
        </p:nvSpPr>
        <p:spPr>
          <a:xfrm>
            <a:off x="3779914" y="3381132"/>
            <a:ext cx="44758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671A72"/>
                </a:solidFill>
              </a:rPr>
              <a:t>£500,000</a:t>
            </a:r>
            <a:endParaRPr lang="en-US" sz="8000" dirty="0">
              <a:solidFill>
                <a:srgbClr val="671A72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ACA547-9140-8848-B45E-E85408E09D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2F7B6"/>
              </a:clrFrom>
              <a:clrTo>
                <a:srgbClr val="12F7B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3104" y="6025110"/>
            <a:ext cx="655760" cy="71393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1407168-84AD-A145-8280-B6DB5EEDAF7A}"/>
              </a:ext>
            </a:extLst>
          </p:cNvPr>
          <p:cNvSpPr txBox="1"/>
          <p:nvPr/>
        </p:nvSpPr>
        <p:spPr>
          <a:xfrm>
            <a:off x="1116360" y="1851950"/>
            <a:ext cx="10394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671A72"/>
                </a:solidFill>
              </a:rPr>
              <a:t>Top 3 largest HF investor in the UK</a:t>
            </a:r>
            <a:endParaRPr lang="en-US" sz="4800" dirty="0">
              <a:solidFill>
                <a:srgbClr val="671A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694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586EFB-B2FB-DC4C-98A9-A20B6845C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FFF"/>
              </a:clrFrom>
              <a:clrTo>
                <a:srgbClr val="FDFFFF">
                  <a:alpha val="0"/>
                </a:srgbClr>
              </a:clrTo>
            </a:clrChange>
          </a:blip>
          <a:srcRect r="2020"/>
          <a:stretch/>
        </p:blipFill>
        <p:spPr>
          <a:xfrm>
            <a:off x="2073299" y="1186143"/>
            <a:ext cx="7937966" cy="4565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290BBB-0D34-AF4B-BC74-1E2EF3D891D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28423" y="0"/>
            <a:ext cx="1565734" cy="88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41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3207FD7-7744-3740-8839-B055A6F2BC56}"/>
              </a:ext>
            </a:extLst>
          </p:cNvPr>
          <p:cNvSpPr txBox="1"/>
          <p:nvPr/>
        </p:nvSpPr>
        <p:spPr>
          <a:xfrm>
            <a:off x="3139618" y="432018"/>
            <a:ext cx="6506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671A72"/>
                </a:solidFill>
              </a:rPr>
              <a:t>$300,000,000</a:t>
            </a:r>
            <a:endParaRPr lang="en-US" sz="7200" dirty="0">
              <a:solidFill>
                <a:srgbClr val="671A7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6B79C-D9B7-CF49-B8C4-2893EFEEC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276" y="3078896"/>
            <a:ext cx="3816724" cy="34741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65A4CC-69B9-A844-9998-B169E0111BAF}"/>
              </a:ext>
            </a:extLst>
          </p:cNvPr>
          <p:cNvSpPr txBox="1"/>
          <p:nvPr/>
        </p:nvSpPr>
        <p:spPr>
          <a:xfrm>
            <a:off x="3448902" y="1620986"/>
            <a:ext cx="6506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671A72"/>
                </a:solidFill>
              </a:rPr>
              <a:t>$15k per day</a:t>
            </a:r>
            <a:endParaRPr lang="en-US" sz="6600" dirty="0">
              <a:solidFill>
                <a:srgbClr val="671A7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5DFA4-9C86-7B4F-BC19-5B46453CF7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28423" y="0"/>
            <a:ext cx="1565734" cy="88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0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FF6BA8-9AE3-A54D-AC12-E3F0644348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1F1F2"/>
              </a:clrFrom>
              <a:clrTo>
                <a:srgbClr val="F1F1F2">
                  <a:alpha val="0"/>
                </a:srgbClr>
              </a:clrTo>
            </a:clrChange>
          </a:blip>
          <a:srcRect t="12152" b="16592"/>
          <a:stretch/>
        </p:blipFill>
        <p:spPr>
          <a:xfrm>
            <a:off x="107577" y="-188258"/>
            <a:ext cx="12192000" cy="488675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1A50574-A5FC-DB49-8571-1501A0A02F5D}"/>
              </a:ext>
            </a:extLst>
          </p:cNvPr>
          <p:cNvGrpSpPr/>
          <p:nvPr/>
        </p:nvGrpSpPr>
        <p:grpSpPr>
          <a:xfrm>
            <a:off x="3708674" y="4123279"/>
            <a:ext cx="758875" cy="758875"/>
            <a:chOff x="379852" y="655529"/>
            <a:chExt cx="3422204" cy="342220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7141B6-22D5-0649-B7B5-725C9D453383}"/>
                </a:ext>
              </a:extLst>
            </p:cNvPr>
            <p:cNvSpPr/>
            <p:nvPr/>
          </p:nvSpPr>
          <p:spPr>
            <a:xfrm>
              <a:off x="379852" y="655529"/>
              <a:ext cx="3422204" cy="3422204"/>
            </a:xfrm>
            <a:prstGeom prst="ellipse">
              <a:avLst/>
            </a:prstGeom>
            <a:solidFill>
              <a:srgbClr val="8D479E"/>
            </a:solidFill>
            <a:ln>
              <a:noFill/>
            </a:ln>
            <a:effectLst>
              <a:outerShdw dist="38100" dir="2700000" sx="102000" sy="102000" algn="tl" rotWithShape="0">
                <a:schemeClr val="bg1">
                  <a:lumMod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highlight>
                  <a:srgbClr val="FED800"/>
                </a:highlight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92A18C-357D-E748-BD89-5BDB222C5DCB}"/>
                </a:ext>
              </a:extLst>
            </p:cNvPr>
            <p:cNvSpPr/>
            <p:nvPr/>
          </p:nvSpPr>
          <p:spPr>
            <a:xfrm>
              <a:off x="681723" y="952851"/>
              <a:ext cx="2818462" cy="2818462"/>
            </a:xfrm>
            <a:prstGeom prst="ellipse">
              <a:avLst/>
            </a:prstGeom>
            <a:solidFill>
              <a:srgbClr val="EAC5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highlight>
                  <a:srgbClr val="FED800"/>
                </a:highlight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9EF277-BAC1-3148-8ED1-C1FB90466863}"/>
                </a:ext>
              </a:extLst>
            </p:cNvPr>
            <p:cNvSpPr/>
            <p:nvPr/>
          </p:nvSpPr>
          <p:spPr>
            <a:xfrm>
              <a:off x="831575" y="1102703"/>
              <a:ext cx="2518758" cy="2518758"/>
            </a:xfrm>
            <a:prstGeom prst="ellipse">
              <a:avLst/>
            </a:prstGeom>
            <a:solidFill>
              <a:srgbClr val="FE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b="1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B3B6BA-55E5-AD47-ADC2-B407B59DDF31}"/>
              </a:ext>
            </a:extLst>
          </p:cNvPr>
          <p:cNvGrpSpPr/>
          <p:nvPr/>
        </p:nvGrpSpPr>
        <p:grpSpPr>
          <a:xfrm>
            <a:off x="3708675" y="4980083"/>
            <a:ext cx="758875" cy="758875"/>
            <a:chOff x="379852" y="655529"/>
            <a:chExt cx="3422204" cy="342220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E38272-B1EF-6F4C-BC07-7F8A1A69A25D}"/>
                </a:ext>
              </a:extLst>
            </p:cNvPr>
            <p:cNvSpPr/>
            <p:nvPr/>
          </p:nvSpPr>
          <p:spPr>
            <a:xfrm>
              <a:off x="379852" y="655529"/>
              <a:ext cx="3422204" cy="3422204"/>
            </a:xfrm>
            <a:prstGeom prst="ellipse">
              <a:avLst/>
            </a:prstGeom>
            <a:solidFill>
              <a:srgbClr val="8D479E"/>
            </a:solidFill>
            <a:ln>
              <a:noFill/>
            </a:ln>
            <a:effectLst>
              <a:outerShdw dist="38100" dir="2700000" sx="102000" sy="102000" algn="tl" rotWithShape="0">
                <a:schemeClr val="bg1">
                  <a:lumMod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highlight>
                  <a:srgbClr val="FED800"/>
                </a:highlight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321A10-5B14-234D-B1C9-F3CF8B946C30}"/>
                </a:ext>
              </a:extLst>
            </p:cNvPr>
            <p:cNvSpPr/>
            <p:nvPr/>
          </p:nvSpPr>
          <p:spPr>
            <a:xfrm>
              <a:off x="681723" y="952851"/>
              <a:ext cx="2818462" cy="2818462"/>
            </a:xfrm>
            <a:prstGeom prst="ellipse">
              <a:avLst/>
            </a:prstGeom>
            <a:solidFill>
              <a:srgbClr val="EAC5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highlight>
                  <a:srgbClr val="FED800"/>
                </a:highlight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E8DBF68-2BAD-7647-9D3E-9E37693A3DCA}"/>
                </a:ext>
              </a:extLst>
            </p:cNvPr>
            <p:cNvSpPr/>
            <p:nvPr/>
          </p:nvSpPr>
          <p:spPr>
            <a:xfrm>
              <a:off x="831575" y="1102703"/>
              <a:ext cx="2518758" cy="2518758"/>
            </a:xfrm>
            <a:prstGeom prst="ellipse">
              <a:avLst/>
            </a:prstGeom>
            <a:solidFill>
              <a:srgbClr val="FE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b="1" dirty="0"/>
                <a:t>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1904FD-E877-D549-907D-942D3B8480C8}"/>
              </a:ext>
            </a:extLst>
          </p:cNvPr>
          <p:cNvGrpSpPr/>
          <p:nvPr/>
        </p:nvGrpSpPr>
        <p:grpSpPr>
          <a:xfrm>
            <a:off x="3708674" y="5831980"/>
            <a:ext cx="758875" cy="758875"/>
            <a:chOff x="379852" y="655529"/>
            <a:chExt cx="3422204" cy="342220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1368E7-691D-9343-A34E-458A6342E8BF}"/>
                </a:ext>
              </a:extLst>
            </p:cNvPr>
            <p:cNvSpPr/>
            <p:nvPr/>
          </p:nvSpPr>
          <p:spPr>
            <a:xfrm>
              <a:off x="379852" y="655529"/>
              <a:ext cx="3422204" cy="3422204"/>
            </a:xfrm>
            <a:prstGeom prst="ellipse">
              <a:avLst/>
            </a:prstGeom>
            <a:solidFill>
              <a:srgbClr val="8D479E"/>
            </a:solidFill>
            <a:ln>
              <a:noFill/>
            </a:ln>
            <a:effectLst>
              <a:outerShdw dist="38100" dir="2700000" sx="102000" sy="102000" algn="tl" rotWithShape="0">
                <a:schemeClr val="bg1">
                  <a:lumMod val="8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highlight>
                  <a:srgbClr val="FED800"/>
                </a:highlight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75E65A9-AC52-9D4A-8914-0E3AB720A51E}"/>
                </a:ext>
              </a:extLst>
            </p:cNvPr>
            <p:cNvSpPr/>
            <p:nvPr/>
          </p:nvSpPr>
          <p:spPr>
            <a:xfrm>
              <a:off x="681723" y="952851"/>
              <a:ext cx="2818462" cy="2818462"/>
            </a:xfrm>
            <a:prstGeom prst="ellipse">
              <a:avLst/>
            </a:prstGeom>
            <a:solidFill>
              <a:srgbClr val="EAC5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highlight>
                  <a:srgbClr val="FED800"/>
                </a:highlight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3EB4C1D-D1A3-1747-8C03-07F314DA11E8}"/>
                </a:ext>
              </a:extLst>
            </p:cNvPr>
            <p:cNvSpPr/>
            <p:nvPr/>
          </p:nvSpPr>
          <p:spPr>
            <a:xfrm>
              <a:off x="831576" y="1102703"/>
              <a:ext cx="2518760" cy="2518760"/>
            </a:xfrm>
            <a:prstGeom prst="ellipse">
              <a:avLst/>
            </a:prstGeom>
            <a:solidFill>
              <a:srgbClr val="FE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b="1" dirty="0"/>
                <a:t>3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365C932-4769-0846-BB1F-23B2E8A99D11}"/>
              </a:ext>
            </a:extLst>
          </p:cNvPr>
          <p:cNvSpPr txBox="1"/>
          <p:nvPr/>
        </p:nvSpPr>
        <p:spPr>
          <a:xfrm>
            <a:off x="4534489" y="4204200"/>
            <a:ext cx="4223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71A72"/>
                </a:solidFill>
              </a:rPr>
              <a:t>Lack of Transparency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B147DD-95CB-414D-A16C-755F30C58EAB}"/>
              </a:ext>
            </a:extLst>
          </p:cNvPr>
          <p:cNvSpPr txBox="1"/>
          <p:nvPr/>
        </p:nvSpPr>
        <p:spPr>
          <a:xfrm>
            <a:off x="4534489" y="5043508"/>
            <a:ext cx="4223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71A72"/>
                </a:solidFill>
              </a:rPr>
              <a:t>Poor Communication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C2EF60-7807-1B42-9A93-12ACFE05352B}"/>
              </a:ext>
            </a:extLst>
          </p:cNvPr>
          <p:cNvSpPr txBox="1"/>
          <p:nvPr/>
        </p:nvSpPr>
        <p:spPr>
          <a:xfrm>
            <a:off x="4534489" y="5918020"/>
            <a:ext cx="4223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71A72"/>
                </a:solidFill>
              </a:rPr>
              <a:t>Error Propagation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053497-705D-FF49-8C81-EA1FEC2CD58F}"/>
              </a:ext>
            </a:extLst>
          </p:cNvPr>
          <p:cNvSpPr/>
          <p:nvPr/>
        </p:nvSpPr>
        <p:spPr>
          <a:xfrm>
            <a:off x="-15707" y="-393972"/>
            <a:ext cx="1129552" cy="5190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3BD12D-7036-194F-B53C-7E5CE3211C1C}"/>
              </a:ext>
            </a:extLst>
          </p:cNvPr>
          <p:cNvSpPr/>
          <p:nvPr/>
        </p:nvSpPr>
        <p:spPr>
          <a:xfrm>
            <a:off x="11291048" y="360135"/>
            <a:ext cx="1129552" cy="5190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654DD5-66AA-2A4F-9D01-129797AAF213}"/>
              </a:ext>
            </a:extLst>
          </p:cNvPr>
          <p:cNvSpPr txBox="1"/>
          <p:nvPr/>
        </p:nvSpPr>
        <p:spPr>
          <a:xfrm>
            <a:off x="1486119" y="3840892"/>
            <a:ext cx="1781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671A72"/>
                </a:solidFill>
              </a:rPr>
              <a:t>Investor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76983-5C70-5249-8BDE-8960CFB0C24B}"/>
              </a:ext>
            </a:extLst>
          </p:cNvPr>
          <p:cNvSpPr txBox="1"/>
          <p:nvPr/>
        </p:nvSpPr>
        <p:spPr>
          <a:xfrm>
            <a:off x="9753040" y="3723344"/>
            <a:ext cx="1781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671A72"/>
                </a:solidFill>
              </a:rPr>
              <a:t>Fund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314F1-89DE-BA40-99D5-763D269EA654}"/>
              </a:ext>
            </a:extLst>
          </p:cNvPr>
          <p:cNvGrpSpPr/>
          <p:nvPr/>
        </p:nvGrpSpPr>
        <p:grpSpPr>
          <a:xfrm>
            <a:off x="8697130" y="541001"/>
            <a:ext cx="3068940" cy="3320617"/>
            <a:chOff x="8642044" y="467230"/>
            <a:chExt cx="3068940" cy="33206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D17259-76BE-7548-A506-419FF79B8ADD}"/>
                </a:ext>
              </a:extLst>
            </p:cNvPr>
            <p:cNvSpPr/>
            <p:nvPr/>
          </p:nvSpPr>
          <p:spPr>
            <a:xfrm>
              <a:off x="8702885" y="467230"/>
              <a:ext cx="2776674" cy="32627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Bank">
              <a:extLst>
                <a:ext uri="{FF2B5EF4-FFF2-40B4-BE49-F238E27FC236}">
                  <a16:creationId xmlns:a16="http://schemas.microsoft.com/office/drawing/2014/main" id="{915E7F23-3BE6-AD40-9B2A-26A0D0263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42044" y="718907"/>
              <a:ext cx="3068940" cy="306894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276D0E-45AA-BD48-8152-2ECC74A66340}"/>
              </a:ext>
            </a:extLst>
          </p:cNvPr>
          <p:cNvGrpSpPr/>
          <p:nvPr/>
        </p:nvGrpSpPr>
        <p:grpSpPr>
          <a:xfrm>
            <a:off x="3436291" y="180310"/>
            <a:ext cx="2718365" cy="3630102"/>
            <a:chOff x="3436291" y="180310"/>
            <a:chExt cx="2718365" cy="36301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496B05-8091-1649-954D-94F74A724A49}"/>
                </a:ext>
              </a:extLst>
            </p:cNvPr>
            <p:cNvSpPr txBox="1"/>
            <p:nvPr/>
          </p:nvSpPr>
          <p:spPr>
            <a:xfrm>
              <a:off x="4034303" y="3287192"/>
              <a:ext cx="17816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671A72"/>
                  </a:solidFill>
                </a:rPr>
                <a:t>Custodian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CB3C90B-D051-624E-8F4F-E2335C7787D4}"/>
                </a:ext>
              </a:extLst>
            </p:cNvPr>
            <p:cNvSpPr/>
            <p:nvPr/>
          </p:nvSpPr>
          <p:spPr>
            <a:xfrm>
              <a:off x="3436291" y="180310"/>
              <a:ext cx="2473771" cy="32627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Safe">
              <a:extLst>
                <a:ext uri="{FF2B5EF4-FFF2-40B4-BE49-F238E27FC236}">
                  <a16:creationId xmlns:a16="http://schemas.microsoft.com/office/drawing/2014/main" id="{286CDCE7-8120-3B40-8228-68E47E4C6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03237" y="885350"/>
              <a:ext cx="2551419" cy="2551419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A886D1-199D-E54C-A1D5-46A407189C61}"/>
              </a:ext>
            </a:extLst>
          </p:cNvPr>
          <p:cNvGrpSpPr/>
          <p:nvPr/>
        </p:nvGrpSpPr>
        <p:grpSpPr>
          <a:xfrm>
            <a:off x="5813449" y="156055"/>
            <a:ext cx="3081540" cy="4076829"/>
            <a:chOff x="5921025" y="156055"/>
            <a:chExt cx="3081540" cy="40768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076DBCA-2318-B847-B33D-C331EABCDDCD}"/>
                </a:ext>
              </a:extLst>
            </p:cNvPr>
            <p:cNvSpPr txBox="1"/>
            <p:nvPr/>
          </p:nvSpPr>
          <p:spPr>
            <a:xfrm>
              <a:off x="6762390" y="3278777"/>
              <a:ext cx="178160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671A72"/>
                  </a:solidFill>
                </a:rPr>
                <a:t>Transfer Agent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73D8162-7751-0A4A-8FE1-CB0E24BC487E}"/>
                </a:ext>
              </a:extLst>
            </p:cNvPr>
            <p:cNvSpPr/>
            <p:nvPr/>
          </p:nvSpPr>
          <p:spPr>
            <a:xfrm>
              <a:off x="5921025" y="156055"/>
              <a:ext cx="3081540" cy="31740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2" name="Graphic 41" descr="List_LTR">
              <a:extLst>
                <a:ext uri="{FF2B5EF4-FFF2-40B4-BE49-F238E27FC236}">
                  <a16:creationId xmlns:a16="http://schemas.microsoft.com/office/drawing/2014/main" id="{9ED6D84E-A281-A74B-99C5-F52CEBA6B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5245" y="792678"/>
              <a:ext cx="2486099" cy="2486099"/>
            </a:xfrm>
            <a:prstGeom prst="rect">
              <a:avLst/>
            </a:prstGeom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588C9479-4550-2A4A-A292-5D72BABAEF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1F1F2"/>
              </a:clrFrom>
              <a:clrTo>
                <a:srgbClr val="F1F1F2">
                  <a:alpha val="0"/>
                </a:srgbClr>
              </a:clrTo>
            </a:clrChange>
          </a:blip>
          <a:srcRect l="47684" t="23912" r="48968" b="66110"/>
          <a:stretch/>
        </p:blipFill>
        <p:spPr>
          <a:xfrm>
            <a:off x="6009189" y="1400951"/>
            <a:ext cx="408191" cy="68424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1AC9BCC-BA61-624B-8C19-2E6181F059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1F1F2"/>
              </a:clrFrom>
              <a:clrTo>
                <a:srgbClr val="F1F1F2">
                  <a:alpha val="0"/>
                </a:srgbClr>
              </a:clrTo>
            </a:clrChange>
          </a:blip>
          <a:srcRect l="47684" t="23912" r="48968" b="66110"/>
          <a:stretch/>
        </p:blipFill>
        <p:spPr>
          <a:xfrm>
            <a:off x="3358471" y="1811692"/>
            <a:ext cx="408191" cy="6842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8125438-605E-3A44-B7B2-3B6A5DDD7E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1F1F2"/>
              </a:clrFrom>
              <a:clrTo>
                <a:srgbClr val="F1F1F2">
                  <a:alpha val="0"/>
                </a:srgbClr>
              </a:clrTo>
            </a:clrChange>
          </a:blip>
          <a:srcRect l="47684" t="23912" r="48968" b="66110"/>
          <a:stretch/>
        </p:blipFill>
        <p:spPr>
          <a:xfrm>
            <a:off x="8494059" y="1859186"/>
            <a:ext cx="408191" cy="6842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D9F468-3234-5249-9E7C-442E56AA1F0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28423" y="0"/>
            <a:ext cx="1565734" cy="88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3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c 6">
            <a:extLst>
              <a:ext uri="{FF2B5EF4-FFF2-40B4-BE49-F238E27FC236}">
                <a16:creationId xmlns:a16="http://schemas.microsoft.com/office/drawing/2014/main" id="{D3B6B394-20E1-324B-8259-6D4E1F5AE963}"/>
              </a:ext>
            </a:extLst>
          </p:cNvPr>
          <p:cNvSpPr/>
          <p:nvPr/>
        </p:nvSpPr>
        <p:spPr>
          <a:xfrm rot="7456667">
            <a:off x="1909266" y="-414759"/>
            <a:ext cx="9161773" cy="4493113"/>
          </a:xfrm>
          <a:prstGeom prst="arc">
            <a:avLst>
              <a:gd name="adj1" fmla="val 13899197"/>
              <a:gd name="adj2" fmla="val 21498942"/>
            </a:avLst>
          </a:prstGeom>
          <a:noFill/>
          <a:ln w="228600">
            <a:solidFill>
              <a:srgbClr val="671A7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8D00E-5E1C-F946-B56E-1A368C9623D2}"/>
              </a:ext>
            </a:extLst>
          </p:cNvPr>
          <p:cNvSpPr txBox="1"/>
          <p:nvPr/>
        </p:nvSpPr>
        <p:spPr>
          <a:xfrm>
            <a:off x="3657604" y="408869"/>
            <a:ext cx="69951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671A72"/>
                </a:solidFill>
              </a:rPr>
              <a:t>Globally - £3bn</a:t>
            </a:r>
            <a:endParaRPr lang="en-US" sz="7200" dirty="0">
              <a:solidFill>
                <a:srgbClr val="671A7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0605FC-247D-2348-B8B6-08DC6AB29F03}"/>
              </a:ext>
            </a:extLst>
          </p:cNvPr>
          <p:cNvSpPr txBox="1"/>
          <p:nvPr/>
        </p:nvSpPr>
        <p:spPr>
          <a:xfrm>
            <a:off x="1932977" y="4704764"/>
            <a:ext cx="3712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671A72"/>
                </a:solidFill>
              </a:rPr>
              <a:t>UK - £100mn</a:t>
            </a:r>
            <a:endParaRPr lang="en-US" sz="4000" dirty="0">
              <a:solidFill>
                <a:srgbClr val="671A7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8216B-9340-B64C-885F-3A2AE5FB0238}"/>
              </a:ext>
            </a:extLst>
          </p:cNvPr>
          <p:cNvSpPr txBox="1"/>
          <p:nvPr/>
        </p:nvSpPr>
        <p:spPr>
          <a:xfrm>
            <a:off x="2747270" y="2834969"/>
            <a:ext cx="6650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671A72"/>
                </a:solidFill>
              </a:rPr>
              <a:t>Europe – £1.5bn</a:t>
            </a:r>
            <a:endParaRPr lang="en-US" sz="4800" dirty="0">
              <a:solidFill>
                <a:srgbClr val="671A7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410EF8-EE38-9E4A-BDD7-F29DDC99E0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28423" y="0"/>
            <a:ext cx="1565734" cy="88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59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6F0C01-65C6-F64E-8DF8-68140FA87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88" y="714920"/>
            <a:ext cx="8288636" cy="5525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AC45F9-9551-544F-8A72-761CFF1F90E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28423" y="0"/>
            <a:ext cx="1565734" cy="88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16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545CA-1FC6-5B41-9706-F86B532E1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851" y="722131"/>
            <a:ext cx="8195979" cy="5122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E8BA5E-1121-B740-A487-677089CA17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28423" y="0"/>
            <a:ext cx="1565734" cy="88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84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E4F9184-05D0-F848-B9A4-E14460B7A9DF}"/>
              </a:ext>
            </a:extLst>
          </p:cNvPr>
          <p:cNvGrpSpPr/>
          <p:nvPr/>
        </p:nvGrpSpPr>
        <p:grpSpPr>
          <a:xfrm>
            <a:off x="792781" y="6858000"/>
            <a:ext cx="8896337" cy="8001996"/>
            <a:chOff x="-524436" y="0"/>
            <a:chExt cx="7624483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A1DB73-4DD3-8043-899D-C15921ABA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6133"/>
            <a:stretch/>
          </p:blipFill>
          <p:spPr>
            <a:xfrm>
              <a:off x="532664" y="0"/>
              <a:ext cx="6567383" cy="68580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B9B6B98-2296-D94B-AC98-B256A6B1FA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r="360" b="98"/>
            <a:stretch/>
          </p:blipFill>
          <p:spPr>
            <a:xfrm>
              <a:off x="-524436" y="1371598"/>
              <a:ext cx="6592506" cy="3529855"/>
            </a:xfrm>
            <a:prstGeom prst="roundRect">
              <a:avLst>
                <a:gd name="adj" fmla="val 3202"/>
              </a:avLst>
            </a:prstGeom>
            <a:effectLst>
              <a:softEdge rad="0"/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514819-3A52-DE46-AB87-4D837A29E5B2}"/>
              </a:ext>
            </a:extLst>
          </p:cNvPr>
          <p:cNvGrpSpPr/>
          <p:nvPr/>
        </p:nvGrpSpPr>
        <p:grpSpPr>
          <a:xfrm>
            <a:off x="339365" y="-320511"/>
            <a:ext cx="11279933" cy="7574437"/>
            <a:chOff x="2084294" y="487581"/>
            <a:chExt cx="8523194" cy="56821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87C84A1-1F98-3A4F-910D-9A5DB9ED0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84294" y="487581"/>
              <a:ext cx="8523194" cy="568212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EFB1439-6B20-2040-BD12-2CFC11D50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r="360" b="1333"/>
            <a:stretch/>
          </p:blipFill>
          <p:spPr>
            <a:xfrm>
              <a:off x="3051176" y="1504522"/>
              <a:ext cx="6573301" cy="3476042"/>
            </a:xfrm>
            <a:prstGeom prst="roundRect">
              <a:avLst>
                <a:gd name="adj" fmla="val 115"/>
              </a:avLst>
            </a:prstGeom>
            <a:effectLst>
              <a:softEdge rad="0"/>
            </a:effec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8DA514E-9A4B-3642-BD51-19413E76199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28423" y="0"/>
            <a:ext cx="1565734" cy="88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27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 descr="Team">
            <a:extLst>
              <a:ext uri="{FF2B5EF4-FFF2-40B4-BE49-F238E27FC236}">
                <a16:creationId xmlns:a16="http://schemas.microsoft.com/office/drawing/2014/main" id="{DB0D28F4-0F1C-0643-9E0F-9D94DB00D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702" y="2585010"/>
            <a:ext cx="1423632" cy="142363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40BA4E3-DE15-874A-B9DD-2AAB5926650E}"/>
              </a:ext>
            </a:extLst>
          </p:cNvPr>
          <p:cNvSpPr txBox="1"/>
          <p:nvPr/>
        </p:nvSpPr>
        <p:spPr>
          <a:xfrm>
            <a:off x="788333" y="3894090"/>
            <a:ext cx="1467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71A72"/>
                </a:solidFill>
              </a:rPr>
              <a:t>Investor</a:t>
            </a:r>
          </a:p>
        </p:txBody>
      </p:sp>
      <p:pic>
        <p:nvPicPr>
          <p:cNvPr id="101" name="Graphic 100" descr="Safe">
            <a:extLst>
              <a:ext uri="{FF2B5EF4-FFF2-40B4-BE49-F238E27FC236}">
                <a16:creationId xmlns:a16="http://schemas.microsoft.com/office/drawing/2014/main" id="{B265A2FC-2AB6-B545-A370-0BC1C6496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8958" y="2695346"/>
            <a:ext cx="1271629" cy="1271629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B3F5E61-2513-474A-B1E7-C8CE2C5EBA19}"/>
              </a:ext>
            </a:extLst>
          </p:cNvPr>
          <p:cNvSpPr txBox="1"/>
          <p:nvPr/>
        </p:nvSpPr>
        <p:spPr>
          <a:xfrm>
            <a:off x="3530868" y="3894090"/>
            <a:ext cx="1829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671A72"/>
                </a:solidFill>
              </a:rPr>
              <a:t>Custodian</a:t>
            </a:r>
          </a:p>
        </p:txBody>
      </p:sp>
      <p:pic>
        <p:nvPicPr>
          <p:cNvPr id="103" name="Graphic 102" descr="List_LTR">
            <a:extLst>
              <a:ext uri="{FF2B5EF4-FFF2-40B4-BE49-F238E27FC236}">
                <a16:creationId xmlns:a16="http://schemas.microsoft.com/office/drawing/2014/main" id="{C3EA775D-C30F-E34A-A62A-646026635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1070" y="2448381"/>
            <a:ext cx="1483722" cy="1483722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C294492F-6A90-164E-B641-195E2A7A6B1A}"/>
              </a:ext>
            </a:extLst>
          </p:cNvPr>
          <p:cNvSpPr txBox="1"/>
          <p:nvPr/>
        </p:nvSpPr>
        <p:spPr>
          <a:xfrm>
            <a:off x="5270107" y="3852321"/>
            <a:ext cx="476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671A72"/>
                </a:solidFill>
              </a:rPr>
              <a:t>Transfer Agent</a:t>
            </a:r>
          </a:p>
        </p:txBody>
      </p:sp>
      <p:pic>
        <p:nvPicPr>
          <p:cNvPr id="105" name="Graphic 104" descr="Bank">
            <a:extLst>
              <a:ext uri="{FF2B5EF4-FFF2-40B4-BE49-F238E27FC236}">
                <a16:creationId xmlns:a16="http://schemas.microsoft.com/office/drawing/2014/main" id="{358D5070-B681-F142-A25C-C81B3FC04E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5715" y="2595519"/>
            <a:ext cx="1218928" cy="1218928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93C8AA16-A04D-0243-81A4-7D37ACC8BCEE}"/>
              </a:ext>
            </a:extLst>
          </p:cNvPr>
          <p:cNvSpPr txBox="1"/>
          <p:nvPr/>
        </p:nvSpPr>
        <p:spPr>
          <a:xfrm>
            <a:off x="9273151" y="3885745"/>
            <a:ext cx="312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671A72"/>
                </a:solidFill>
              </a:rPr>
              <a:t>Hedge Fund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EFCF96-1198-D840-91A7-53530E5C517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1F1F2"/>
              </a:clrFrom>
              <a:clrTo>
                <a:srgbClr val="F1F1F2">
                  <a:alpha val="0"/>
                </a:srgbClr>
              </a:clrTo>
            </a:clrChange>
          </a:blip>
          <a:srcRect l="47684" t="23912" r="48968" b="66110"/>
          <a:stretch/>
        </p:blipFill>
        <p:spPr>
          <a:xfrm>
            <a:off x="2792550" y="2862859"/>
            <a:ext cx="408191" cy="6842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BC8680-F605-C248-9BE2-B4038F66AD9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1F1F2"/>
              </a:clrFrom>
              <a:clrTo>
                <a:srgbClr val="F1F1F2">
                  <a:alpha val="0"/>
                </a:srgbClr>
              </a:clrTo>
            </a:clrChange>
          </a:blip>
          <a:srcRect l="47684" t="23912" r="48968" b="66110"/>
          <a:stretch/>
        </p:blipFill>
        <p:spPr>
          <a:xfrm>
            <a:off x="5783256" y="2891343"/>
            <a:ext cx="408191" cy="684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0B11C0-24FA-2E4B-AE91-ACB3BADBEBF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1F1F2"/>
              </a:clrFrom>
              <a:clrTo>
                <a:srgbClr val="F1F1F2">
                  <a:alpha val="0"/>
                </a:srgbClr>
              </a:clrTo>
            </a:clrChange>
          </a:blip>
          <a:srcRect l="47684" t="23912" r="48968" b="66110"/>
          <a:stretch/>
        </p:blipFill>
        <p:spPr>
          <a:xfrm>
            <a:off x="9247565" y="2966277"/>
            <a:ext cx="408191" cy="6842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7F96C1-0133-E24A-A454-C52D34DDE7F6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28423" y="0"/>
            <a:ext cx="1565734" cy="88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6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238794</TotalTime>
  <Words>361</Words>
  <Application>Microsoft Macintosh PowerPoint</Application>
  <PresentationFormat>Widescreen</PresentationFormat>
  <Paragraphs>61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Bariol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Fortio</dc:creator>
  <cp:lastModifiedBy>Philip Fortio</cp:lastModifiedBy>
  <cp:revision>738</cp:revision>
  <cp:lastPrinted>2019-04-01T13:26:21Z</cp:lastPrinted>
  <dcterms:created xsi:type="dcterms:W3CDTF">2018-07-25T08:17:31Z</dcterms:created>
  <dcterms:modified xsi:type="dcterms:W3CDTF">2019-04-08T09:05:26Z</dcterms:modified>
</cp:coreProperties>
</file>